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handoutMasterIdLst>
    <p:handoutMasterId r:id="rId20"/>
  </p:handoutMasterIdLst>
  <p:sldIdLst>
    <p:sldId id="274" r:id="rId2"/>
    <p:sldId id="365" r:id="rId3"/>
    <p:sldId id="364" r:id="rId4"/>
    <p:sldId id="366" r:id="rId5"/>
    <p:sldId id="338" r:id="rId6"/>
    <p:sldId id="320" r:id="rId7"/>
    <p:sldId id="270" r:id="rId8"/>
    <p:sldId id="367" r:id="rId9"/>
    <p:sldId id="341" r:id="rId10"/>
    <p:sldId id="368" r:id="rId11"/>
    <p:sldId id="314" r:id="rId12"/>
    <p:sldId id="310" r:id="rId13"/>
    <p:sldId id="333" r:id="rId14"/>
    <p:sldId id="261" r:id="rId15"/>
    <p:sldId id="371" r:id="rId16"/>
    <p:sldId id="296" r:id="rId17"/>
    <p:sldId id="293" r:id="rId18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4586C402-D625-434F-89C7-364BED0CCF5D}">
          <p14:sldIdLst>
            <p14:sldId id="274"/>
            <p14:sldId id="365"/>
            <p14:sldId id="364"/>
            <p14:sldId id="366"/>
            <p14:sldId id="338"/>
            <p14:sldId id="320"/>
            <p14:sldId id="270"/>
            <p14:sldId id="367"/>
            <p14:sldId id="341"/>
            <p14:sldId id="368"/>
            <p14:sldId id="314"/>
            <p14:sldId id="310"/>
            <p14:sldId id="333"/>
            <p14:sldId id="261"/>
            <p14:sldId id="371"/>
            <p14:sldId id="296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C0F"/>
    <a:srgbClr val="E32607"/>
    <a:srgbClr val="038F6E"/>
    <a:srgbClr val="FF3300"/>
    <a:srgbClr val="003399"/>
    <a:srgbClr val="2B2B4B"/>
    <a:srgbClr val="232E53"/>
    <a:srgbClr val="1C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2" autoAdjust="0"/>
  </p:normalViewPr>
  <p:slideViewPr>
    <p:cSldViewPr>
      <p:cViewPr>
        <p:scale>
          <a:sx n="80" d="100"/>
          <a:sy n="80" d="100"/>
        </p:scale>
        <p:origin x="-252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796E-F255-45E2-A0FB-D195E1CC5871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F80CD-C9F1-4986-92E6-A97330D258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36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3076-97C8-4A8F-8AA7-92E861C09A3E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231D-EFDC-4F5D-A3C6-47D38D22CB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74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14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14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231D-EFDC-4F5D-A3C6-47D38D22CBF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44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231D-EFDC-4F5D-A3C6-47D38D22CBF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83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231D-EFDC-4F5D-A3C6-47D38D22CBF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1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231D-EFDC-4F5D-A3C6-47D38D22CBF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18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0257B9-5D72-4D84-A85D-DE8BEC38E93C}" type="datetimeFigureOut">
              <a:rPr lang="it-IT" smtClean="0"/>
              <a:pPr/>
              <a:t>26/02/2019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C0D76E-50AF-49C3-9C46-1F41B11BC6C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impiadiinteraziendali.i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hyperlink" Target="https://www.rsevents.info/le-foto-team-working-e-waom2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/>
          <p:cNvSpPr txBox="1">
            <a:spLocks/>
          </p:cNvSpPr>
          <p:nvPr/>
        </p:nvSpPr>
        <p:spPr>
          <a:xfrm>
            <a:off x="505956" y="152677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045" y="4437112"/>
            <a:ext cx="1747022" cy="12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4364" y="1052736"/>
            <a:ext cx="4785447" cy="27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636" y="380800"/>
            <a:ext cx="8183880" cy="1051560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AGIREMO?</a:t>
            </a:r>
            <a:b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 </a:t>
            </a:r>
            <a:r>
              <a:rPr lang="it-IT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endParaRPr lang="it-IT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7831" y="1600240"/>
            <a:ext cx="8398876" cy="53237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Dirigenza aziendale invoglia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suoi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dipendenti/collaboratori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 Confronto Sportivo”</a:t>
            </a:r>
            <a:r>
              <a:rPr lang="it-IT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chemeClr val="accent3">
                    <a:lumMod val="75000"/>
                  </a:schemeClr>
                </a:solidFill>
              </a:rPr>
              <a:t>Incontri di </a:t>
            </a:r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</a:rPr>
              <a:t>Gruppo e One to One (2019)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1800" i="1" dirty="0">
                <a:solidFill>
                  <a:schemeClr val="accent3">
                    <a:lumMod val="75000"/>
                  </a:schemeClr>
                </a:solidFill>
              </a:rPr>
              <a:t>Formazione </a:t>
            </a:r>
            <a:r>
              <a:rPr lang="it-IT" sz="1800" i="1" dirty="0" smtClean="0">
                <a:solidFill>
                  <a:schemeClr val="accent3">
                    <a:lumMod val="75000"/>
                  </a:schemeClr>
                </a:solidFill>
              </a:rPr>
              <a:t>Esperienziale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presentazione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progetto RS Planet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OI; 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descrizione dell’obiettivo sportivo da condividere in team (2 ore) 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1800" i="1" dirty="0" err="1">
                <a:solidFill>
                  <a:schemeClr val="accent3">
                    <a:lumMod val="75000"/>
                  </a:schemeClr>
                </a:solidFill>
              </a:rPr>
              <a:t>N°</a:t>
            </a:r>
            <a:r>
              <a:rPr lang="it-IT" sz="18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1800" i="1" dirty="0" smtClean="0">
                <a:solidFill>
                  <a:schemeClr val="accent3">
                    <a:lumMod val="75000"/>
                  </a:schemeClr>
                </a:solidFill>
              </a:rPr>
              <a:t>2 incontri </a:t>
            </a:r>
            <a:r>
              <a:rPr lang="it-IT" sz="1800" i="1" dirty="0">
                <a:solidFill>
                  <a:schemeClr val="accent3">
                    <a:lumMod val="75000"/>
                  </a:schemeClr>
                </a:solidFill>
              </a:rPr>
              <a:t>di Team </a:t>
            </a:r>
            <a:r>
              <a:rPr lang="it-IT" sz="1800" i="1" dirty="0" smtClean="0">
                <a:solidFill>
                  <a:schemeClr val="accent3">
                    <a:lumMod val="75000"/>
                  </a:schemeClr>
                </a:solidFill>
              </a:rPr>
              <a:t>Building e Team </a:t>
            </a:r>
            <a:r>
              <a:rPr lang="it-IT" sz="1800" i="1" dirty="0" err="1" smtClean="0">
                <a:solidFill>
                  <a:schemeClr val="accent3">
                    <a:lumMod val="75000"/>
                  </a:schemeClr>
                </a:solidFill>
              </a:rPr>
              <a:t>Working</a:t>
            </a:r>
            <a:r>
              <a:rPr lang="it-IT" sz="1800" i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giornate propedeutiche alle Olimpiadi Interaziendali.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Verranno anche approfondite e affrontate le tematiche risultate «critiche» al team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aziendale dall’evento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’s GO San Luca. 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it-IT" sz="1800" i="1" dirty="0">
                <a:solidFill>
                  <a:schemeClr val="accent3">
                    <a:lumMod val="75000"/>
                  </a:schemeClr>
                </a:solidFill>
              </a:rPr>
              <a:t>Incontri one to one: </a:t>
            </a:r>
            <a:r>
              <a:rPr lang="it-IT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</a:t>
            </a:r>
            <a:r>
              <a:rPr lang="it-IT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Coach RS - </a:t>
            </a:r>
            <a:r>
              <a:rPr lang="it-IT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“Per le persone «scariche» o per i dipendenti che lo </a:t>
            </a:r>
            <a:r>
              <a:rPr lang="it-IT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richiederanno.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it-IT" sz="1800" i="1" dirty="0" smtClean="0">
                <a:solidFill>
                  <a:schemeClr val="accent3">
                    <a:lumMod val="75000"/>
                  </a:schemeClr>
                </a:solidFill>
              </a:rPr>
              <a:t>“Confronti” sportivi: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squadra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aziendale forma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o più gruppi di dipendenti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confronta «sportivamente» con altre aziende del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territorio.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it-IT" sz="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it-IT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Staff meeting con la </a:t>
            </a:r>
            <a:r>
              <a:rPr lang="it-IT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direzione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None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Si valuta il proseguimento del progetto “Olimpiadi Interaziendali” 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III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 </a:t>
            </a:r>
          </a:p>
          <a:p>
            <a:pPr marL="0" lvl="1" indent="0">
              <a:buNone/>
            </a:pPr>
            <a:endParaRPr lang="it-IT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6"/>
          <a:stretch/>
        </p:blipFill>
        <p:spPr>
          <a:xfrm>
            <a:off x="7740352" y="548680"/>
            <a:ext cx="736768" cy="1087156"/>
          </a:xfrm>
          <a:prstGeom prst="round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5933927"/>
            <a:ext cx="792088" cy="4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4" b="-2499"/>
          <a:stretch/>
        </p:blipFill>
        <p:spPr bwMode="auto">
          <a:xfrm>
            <a:off x="5940152" y="692696"/>
            <a:ext cx="2634840" cy="1667828"/>
          </a:xfrm>
          <a:prstGeom prst="roundRect">
            <a:avLst/>
          </a:prstGeom>
          <a:noFill/>
          <a:ln>
            <a:noFill/>
          </a:ln>
          <a:effectLst>
            <a:glow rad="673100">
              <a:schemeClr val="bg1">
                <a:alpha val="44000"/>
              </a:schemeClr>
            </a:glow>
            <a:reflection blurRad="139700" stA="0" endPos="19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2295393" cy="338161"/>
          </a:xfrm>
        </p:spPr>
        <p:txBody>
          <a:bodyPr anchor="t">
            <a:noAutofit/>
          </a:bodyPr>
          <a:lstStyle/>
          <a:p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ENERGIA  individuo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3096"/>
            <a:ext cx="2973729" cy="1984463"/>
          </a:xfrm>
          <a:prstGeom prst="roundRect">
            <a:avLst/>
          </a:prstGeom>
        </p:spPr>
      </p:pic>
      <p:sp>
        <p:nvSpPr>
          <p:cNvPr id="9" name="Freccia a destra 8"/>
          <p:cNvSpPr/>
          <p:nvPr/>
        </p:nvSpPr>
        <p:spPr>
          <a:xfrm rot="5400000">
            <a:off x="5867230" y="2997866"/>
            <a:ext cx="1586004" cy="576064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499992" y="1700808"/>
            <a:ext cx="864096" cy="576064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F56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779912" y="5445224"/>
            <a:ext cx="864096" cy="576064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836712"/>
            <a:ext cx="1778799" cy="10005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132856"/>
            <a:ext cx="912055" cy="13514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 bwMode="auto">
          <a:xfrm>
            <a:off x="2555776" y="764704"/>
            <a:ext cx="1370320" cy="10745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132856"/>
            <a:ext cx="1161067" cy="111448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3203848" y="4653136"/>
            <a:ext cx="2295393" cy="33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OBIETTIVO gruppo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6660232" y="2636912"/>
            <a:ext cx="2295393" cy="33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</a:rPr>
              <a:t>OBIETTIVO</a:t>
            </a:r>
          </a:p>
          <a:p>
            <a:r>
              <a:rPr lang="it-IT" sz="1800" b="1" i="1" dirty="0">
                <a:solidFill>
                  <a:schemeClr val="accent3">
                    <a:lumMod val="75000"/>
                  </a:schemeClr>
                </a:solidFill>
              </a:rPr>
              <a:t>gruppo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71" y="5348273"/>
            <a:ext cx="1774825" cy="1000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7C1BA35-7306-434F-A8C7-4583CCCD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117" y="3942245"/>
            <a:ext cx="1256146" cy="125614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/>
          <p:cNvSpPr txBox="1">
            <a:spLocks/>
          </p:cNvSpPr>
          <p:nvPr/>
        </p:nvSpPr>
        <p:spPr>
          <a:xfrm>
            <a:off x="827584" y="4365104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0768"/>
            <a:ext cx="1571258" cy="2529515"/>
          </a:xfrm>
          <a:prstGeom prst="round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BFF61047-B5E9-4966-AEC8-112F7723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it-IT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STRUMENTI DIGITALI</a:t>
            </a: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xmlns="" id="{E0E2A439-BD7F-4599-BB50-24D03D877570}"/>
              </a:ext>
            </a:extLst>
          </p:cNvPr>
          <p:cNvSpPr txBox="1">
            <a:spLocks/>
          </p:cNvSpPr>
          <p:nvPr/>
        </p:nvSpPr>
        <p:spPr>
          <a:xfrm>
            <a:off x="-1476672" y="3508147"/>
            <a:ext cx="8072438" cy="724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b">
            <a:normAutofit/>
          </a:bodyPr>
          <a:lstStyle>
            <a:lvl1pPr marL="0" marR="0" indent="0" algn="ctr" defTabSz="5491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16" b="1" i="0" u="none" strike="noStrike" cap="none" spc="0" baseline="0">
                <a:ln>
                  <a:noFill/>
                </a:ln>
                <a:solidFill>
                  <a:schemeClr val="accent1">
                    <a:hueOff val="-139642"/>
                    <a:satOff val="-16462"/>
                    <a:lumOff val="-20969"/>
                  </a:schemeClr>
                </a:solidFill>
                <a:effectLst>
                  <a:outerShdw blurRad="47752" dist="23876" dir="5400000" rotWithShape="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it-IT" sz="28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PORTALE PLANET 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6834FF4-CE24-4AA0-8FBD-7F65CA67B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15" y="2780928"/>
            <a:ext cx="1870013" cy="2529515"/>
          </a:xfrm>
          <a:prstGeom prst="round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6008094"/>
            <a:ext cx="901700" cy="5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/>
          <p:cNvSpPr txBox="1">
            <a:spLocks/>
          </p:cNvSpPr>
          <p:nvPr/>
        </p:nvSpPr>
        <p:spPr>
          <a:xfrm>
            <a:off x="827584" y="4365104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573819" cy="1715879"/>
          </a:xfrm>
          <a:prstGeom prst="round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BFF61047-B5E9-4966-AEC8-112F7723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92696"/>
            <a:ext cx="6120680" cy="1143000"/>
          </a:xfrm>
        </p:spPr>
        <p:txBody>
          <a:bodyPr>
            <a:noAutofit/>
          </a:bodyPr>
          <a:lstStyle/>
          <a:p>
            <a:pPr algn="ctr"/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DISPONIBILITA’ </a:t>
            </a:r>
            <a:r>
              <a:rPr lang="it-IT" b="1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SPAZI </a:t>
            </a:r>
            <a:r>
              <a:rPr lang="it-IT" sz="16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it-IT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RICHIESTA )</a:t>
            </a:r>
            <a:endParaRPr lang="it-IT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xmlns="" id="{CA6A6DEC-C36F-4DDE-8A13-95C733088BD4}"/>
              </a:ext>
            </a:extLst>
          </p:cNvPr>
          <p:cNvSpPr txBox="1">
            <a:spLocks/>
          </p:cNvSpPr>
          <p:nvPr/>
        </p:nvSpPr>
        <p:spPr>
          <a:xfrm>
            <a:off x="-1044624" y="2909508"/>
            <a:ext cx="8072438" cy="724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>
            <a:normAutofit fontScale="92500" lnSpcReduction="10000"/>
          </a:bodyPr>
          <a:lstStyle>
            <a:lvl1pPr marL="0" marR="0" indent="0" algn="ctr" defTabSz="5491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16" b="1" i="0" u="none" strike="noStrike" cap="none" spc="0" baseline="0">
                <a:ln>
                  <a:noFill/>
                </a:ln>
                <a:solidFill>
                  <a:schemeClr val="accent1">
                    <a:hueOff val="-139642"/>
                    <a:satOff val="-16462"/>
                    <a:lumOff val="-20969"/>
                  </a:schemeClr>
                </a:solidFill>
                <a:effectLst>
                  <a:outerShdw blurRad="47752" dist="23876" dir="5400000" rotWithShape="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it-IT" sz="35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SALA WORKSHOP</a:t>
            </a:r>
          </a:p>
          <a:p>
            <a:pPr hangingPunct="1"/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(CAPIENZA </a:t>
            </a:r>
            <a:r>
              <a:rPr lang="it-IT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VARIA IN RAPPORTO AI DIPENDENTI) </a:t>
            </a:r>
            <a:endParaRPr lang="it-IT" sz="1600" i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Shape 126">
            <a:extLst>
              <a:ext uri="{FF2B5EF4-FFF2-40B4-BE49-F238E27FC236}">
                <a16:creationId xmlns:a16="http://schemas.microsoft.com/office/drawing/2014/main" xmlns="" id="{E0E2A439-BD7F-4599-BB50-24D03D877570}"/>
              </a:ext>
            </a:extLst>
          </p:cNvPr>
          <p:cNvSpPr txBox="1">
            <a:spLocks/>
          </p:cNvSpPr>
          <p:nvPr/>
        </p:nvSpPr>
        <p:spPr>
          <a:xfrm>
            <a:off x="3131840" y="5103483"/>
            <a:ext cx="6848302" cy="724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b">
            <a:normAutofit/>
          </a:bodyPr>
          <a:lstStyle>
            <a:lvl1pPr marL="0" marR="0" indent="0" algn="ctr" defTabSz="54914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16" b="1" i="0" u="none" strike="noStrike" cap="none" spc="0" baseline="0">
                <a:ln>
                  <a:noFill/>
                </a:ln>
                <a:solidFill>
                  <a:schemeClr val="accent1">
                    <a:hueOff val="-139642"/>
                    <a:satOff val="-16462"/>
                    <a:lumOff val="-20969"/>
                  </a:schemeClr>
                </a:solidFill>
                <a:effectLst>
                  <a:outerShdw blurRad="47752" dist="23876" dir="5400000" rotWithShape="0">
                    <a:srgbClr val="000000"/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it-IT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 </a:t>
            </a:r>
            <a:r>
              <a:rPr lang="it-IT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BOX PER IL ONE TO 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6834FF4-CE24-4AA0-8FBD-7F65CA67B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12319"/>
            <a:ext cx="2950133" cy="19667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1496154" cy="1487196"/>
          </a:xfrm>
          <a:prstGeom prst="round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DETTAGLI</a:t>
            </a:r>
            <a:b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PROGETTO:</a:t>
            </a:r>
            <a:endParaRPr lang="it-IT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852936"/>
            <a:ext cx="8748464" cy="4891682"/>
          </a:xfrm>
        </p:spPr>
        <p:txBody>
          <a:bodyPr/>
          <a:lstStyle/>
          <a:p>
            <a:endParaRPr lang="it-IT" dirty="0"/>
          </a:p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Inizio : </a:t>
            </a:r>
            <a:r>
              <a:rPr lang="it-IT" sz="2400" i="1" dirty="0" smtClean="0">
                <a:solidFill>
                  <a:schemeClr val="accent3">
                    <a:lumMod val="75000"/>
                  </a:schemeClr>
                </a:solidFill>
              </a:rPr>
              <a:t>8 Marzo </a:t>
            </a:r>
            <a:r>
              <a:rPr lang="it-IT" sz="2400" i="1" dirty="0">
                <a:solidFill>
                  <a:schemeClr val="accent3">
                    <a:lumMod val="75000"/>
                  </a:schemeClr>
                </a:solidFill>
              </a:rPr>
              <a:t>2019</a:t>
            </a:r>
          </a:p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Fine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Fase: </a:t>
            </a:r>
            <a:r>
              <a:rPr lang="it-IT" sz="2400" i="1" dirty="0" smtClean="0">
                <a:solidFill>
                  <a:schemeClr val="accent3">
                    <a:lumMod val="75000"/>
                  </a:schemeClr>
                </a:solidFill>
              </a:rPr>
              <a:t>21 Giugno 2019</a:t>
            </a:r>
          </a:p>
          <a:p>
            <a:pPr>
              <a:buNone/>
            </a:pPr>
            <a:endParaRPr lang="it-IT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i="1" dirty="0"/>
          </a:p>
          <a:p>
            <a:pPr marL="3657600" lvl="8" indent="0">
              <a:buNone/>
            </a:pPr>
            <a:r>
              <a:rPr lang="it-IT" i="1" dirty="0"/>
              <a:t>	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6008094"/>
            <a:ext cx="901700" cy="5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8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INVESTIMENTO:</a:t>
            </a:r>
            <a:b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0285" y="2780928"/>
            <a:ext cx="7632848" cy="48916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+ Fase II: evento “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Let’s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GO to San Luca”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8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Marzo 2019: </a:t>
            </a:r>
            <a:r>
              <a:rPr lang="it-IT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€ + iva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gruppo di 10 persone </a:t>
            </a:r>
          </a:p>
          <a:p>
            <a:pPr marL="0" indent="0">
              <a:buNone/>
            </a:pP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Fase III: Piano d’azione OI 2019: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-1700 € + iva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(prezzo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Fase IV: OI 2019: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-come da catalogo</a:t>
            </a:r>
          </a:p>
          <a:p>
            <a:pPr marL="0" indent="0">
              <a:buNone/>
            </a:pP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endParaRPr lang="it-I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it-IT" i="1" dirty="0"/>
          </a:p>
          <a:p>
            <a:pPr marL="3657600" lvl="8" indent="0">
              <a:buNone/>
            </a:pPr>
            <a:r>
              <a:rPr lang="it-IT" i="1" dirty="0"/>
              <a:t>		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6008094"/>
            <a:ext cx="901700" cy="5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42509" r="12434" b="20724"/>
          <a:stretch/>
        </p:blipFill>
        <p:spPr bwMode="auto">
          <a:xfrm>
            <a:off x="611560" y="3789040"/>
            <a:ext cx="7275020" cy="209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sellaDiTesto 3"/>
          <p:cNvSpPr txBox="1"/>
          <p:nvPr/>
        </p:nvSpPr>
        <p:spPr>
          <a:xfrm>
            <a:off x="539552" y="62068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E5EB2-14A2-4B84-BFB4-7427E4624956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55576" y="1282259"/>
            <a:ext cx="324036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algn="just"/>
            <a:endParaRPr lang="it-IT" sz="1200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Nicola D’Adamo S.</a:t>
            </a:r>
          </a:p>
          <a:p>
            <a:pPr algn="just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Direttore Generale </a:t>
            </a:r>
          </a:p>
          <a:p>
            <a:pPr algn="just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RS +Energia +Salute</a:t>
            </a:r>
          </a:p>
          <a:p>
            <a:pPr algn="just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Phone: 3451715652</a:t>
            </a:r>
          </a:p>
          <a:p>
            <a:pPr algn="just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nicoladadamo@rieducatoresportivo.it</a:t>
            </a: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48680"/>
            <a:ext cx="2020955" cy="143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217" y="5674070"/>
            <a:ext cx="946744" cy="5415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2B299A0-7793-47C0-B3B0-2633A16F6001}"/>
              </a:ext>
            </a:extLst>
          </p:cNvPr>
          <p:cNvSpPr/>
          <p:nvPr/>
        </p:nvSpPr>
        <p:spPr>
          <a:xfrm>
            <a:off x="4430349" y="1896079"/>
            <a:ext cx="32403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Alessandra Genovese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algn="just"/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Coordinatrice Progetto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LGSL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algn="just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RS +Energia +Salute</a:t>
            </a:r>
          </a:p>
          <a:p>
            <a:pPr algn="just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Phone: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3271056421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helvetica"/>
            </a:endParaRPr>
          </a:p>
          <a:p>
            <a:pPr algn="just"/>
            <a:endParaRPr lang="it-IT" sz="1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4670" y="5589240"/>
            <a:ext cx="5486400" cy="566738"/>
          </a:xfrm>
        </p:spPr>
        <p:txBody>
          <a:bodyPr>
            <a:normAutofit fontScale="90000"/>
          </a:bodyPr>
          <a:lstStyle/>
          <a:p>
            <a:pPr algn="r"/>
            <a:r>
              <a:rPr lang="it-IT" sz="28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Grazie per l’attenzione</a:t>
            </a:r>
            <a:r>
              <a:rPr lang="it-IT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39" y="908720"/>
            <a:ext cx="1606816" cy="1143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22431"/>
            <a:ext cx="4258072" cy="243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955524"/>
            <a:ext cx="898443" cy="5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576" y="6926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Proposta: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148478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Partecipazione al confronto sportivo interaziendale:</a:t>
            </a:r>
          </a:p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it-IT" sz="2800" b="1" dirty="0" err="1" smtClean="0">
                <a:solidFill>
                  <a:schemeClr val="accent3">
                    <a:lumMod val="75000"/>
                  </a:schemeClr>
                </a:solidFill>
              </a:rPr>
              <a:t>Let</a:t>
            </a:r>
            <a:r>
              <a:rPr lang="it-IT" sz="2800" b="1" dirty="0" smtClean="0">
                <a:solidFill>
                  <a:schemeClr val="accent3">
                    <a:lumMod val="75000"/>
                  </a:schemeClr>
                </a:solidFill>
              </a:rPr>
              <a:t>’s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GO San Luca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(evento sportivo che comprende un percorso di </a:t>
            </a:r>
            <a:r>
              <a:rPr lang="it-IT" sz="1400" dirty="0" err="1" smtClean="0">
                <a:solidFill>
                  <a:schemeClr val="accent3">
                    <a:lumMod val="75000"/>
                  </a:schemeClr>
                </a:solidFill>
              </a:rPr>
              <a:t>Military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 Fitness + le Scale di San Luca)</a:t>
            </a:r>
            <a:endParaRPr lang="it-IT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771800" y="2994219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accent3">
                    <a:lumMod val="75000"/>
                  </a:schemeClr>
                </a:solidFill>
              </a:rPr>
              <a:t>8 Marzo 2019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1402" y="3789040"/>
            <a:ext cx="3766813" cy="225643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072438" cy="18190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chemeClr val="accent1">
                    <a:hueOff val="-139642"/>
                    <a:satOff val="-16462"/>
                    <a:lumOff val="-2096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it-IT" sz="5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</a:t>
            </a:r>
            <a:r>
              <a:rPr lang="it-IT" sz="5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5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aziende si confrontano</a:t>
            </a:r>
            <a:br>
              <a:rPr lang="it-IT" sz="5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6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505956" y="152677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3356992"/>
            <a:ext cx="6060379" cy="24482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01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955524"/>
            <a:ext cx="898443" cy="5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576" y="6926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Numero di partecipanti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1560" y="14847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Ogni azienda può far gareggiare uno o più gruppi </a:t>
            </a:r>
          </a:p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ciascuno costituito da 10 persone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3501008"/>
            <a:ext cx="8136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3">
                    <a:lumMod val="75000"/>
                  </a:schemeClr>
                </a:solidFill>
              </a:rPr>
              <a:t>Vince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il Team che arriva per primo al traguardo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13" y="4611771"/>
            <a:ext cx="2452221" cy="1632954"/>
          </a:xfrm>
          <a:prstGeom prst="round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4211960" y="2564904"/>
            <a:ext cx="576064" cy="72008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5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955524"/>
            <a:ext cx="898443" cy="5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576" y="6926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OBIETTIVI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1560" y="148478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Creare stimoli nuovi al dipendente </a:t>
            </a:r>
          </a:p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- Mettere il dipendente nelle condizioni di rinforzarsi sul piano </a:t>
            </a:r>
            <a:r>
              <a:rPr lang="it-IT" sz="1600" dirty="0" err="1">
                <a:solidFill>
                  <a:schemeClr val="accent3">
                    <a:lumMod val="75000"/>
                  </a:schemeClr>
                </a:solidFill>
              </a:rPr>
              <a:t>psico</a:t>
            </a:r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/fisico </a:t>
            </a:r>
          </a:p>
          <a:p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- Migliorare le dinamiche relazionali aziendali e interaziendali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99592" y="3501008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Incremento del benessere del team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rcRect t="13333" r="8730" b="13333"/>
          <a:stretch>
            <a:fillRect/>
          </a:stretch>
        </p:blipFill>
        <p:spPr>
          <a:xfrm>
            <a:off x="3347864" y="4365104"/>
            <a:ext cx="2904635" cy="1555874"/>
          </a:xfrm>
          <a:prstGeom prst="round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4211960" y="2564904"/>
            <a:ext cx="576064" cy="72008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0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6834" y="764704"/>
            <a:ext cx="7772400" cy="1470025"/>
          </a:xfrm>
        </p:spPr>
        <p:txBody>
          <a:bodyPr anchor="t">
            <a:norm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CONFRONTO SPORTIVO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3"/>
          <a:stretch/>
        </p:blipFill>
        <p:spPr>
          <a:xfrm>
            <a:off x="1091266" y="2060848"/>
            <a:ext cx="2232248" cy="21240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6051821"/>
            <a:ext cx="720080" cy="4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148064" y="2132856"/>
            <a:ext cx="352839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chemeClr val="accent3">
                    <a:lumMod val="75000"/>
                  </a:schemeClr>
                </a:solidFill>
              </a:rPr>
              <a:t>Let</a:t>
            </a: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’s GO San Luca</a:t>
            </a:r>
          </a:p>
          <a:p>
            <a:r>
              <a:rPr lang="it-IT" sz="1100" dirty="0" smtClean="0">
                <a:solidFill>
                  <a:schemeClr val="accent3">
                    <a:lumMod val="75000"/>
                  </a:schemeClr>
                </a:solidFill>
              </a:rPr>
              <a:t>(Venerdì 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8 Marzo 2019)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1140" y="450912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Più PMI si confronteranno per una competizione sportiva a San Luca (BO)</a:t>
            </a:r>
          </a:p>
          <a:p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Ricadute:</a:t>
            </a: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Stimolo al miglioramento della salute e del benessere dei dipendenti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Rinforzo del rapporto tra colleghi e stimolo allo spirito di squadra 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Creazione/miglioramento delle relazioni interaziendali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4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D37E3-6A2E-4788-B378-87BD2EF4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4149080"/>
            <a:ext cx="4248472" cy="8640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it-IT" sz="2800" dirty="0" smtClean="0"/>
              <a:t>“</a:t>
            </a:r>
            <a:r>
              <a:rPr lang="it-IT" sz="2800" dirty="0" err="1" smtClean="0"/>
              <a:t>Let</a:t>
            </a:r>
            <a:r>
              <a:rPr lang="it-IT" sz="2800" dirty="0" smtClean="0"/>
              <a:t>’s GO SAN LUCA” </a:t>
            </a:r>
            <a:br>
              <a:rPr lang="it-IT" sz="2800" dirty="0" smtClean="0"/>
            </a:br>
            <a:r>
              <a:rPr lang="it-IT" sz="1400" dirty="0" err="1" smtClean="0"/>
              <a:t>Military</a:t>
            </a:r>
            <a:r>
              <a:rPr lang="it-IT" sz="1400" dirty="0" smtClean="0"/>
              <a:t> Fitness + Scale Di San Luca</a:t>
            </a:r>
            <a:endParaRPr lang="it-IT" sz="2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F6861D6-0842-4653-A7C3-1E06E1793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" y="922888"/>
            <a:ext cx="2638407" cy="1580846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DBBD663-4403-40CC-AF2E-99C109EE4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9" y="2503733"/>
            <a:ext cx="2548817" cy="1704953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60C62E21-12AB-4E5F-9ED7-E47BFEB9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4149080"/>
            <a:ext cx="2437591" cy="1581138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isultati immagini per RS RIEDUCATORE SPORTIVO">
            <a:extLst>
              <a:ext uri="{FF2B5EF4-FFF2-40B4-BE49-F238E27FC236}">
                <a16:creationId xmlns:a16="http://schemas.microsoft.com/office/drawing/2014/main" xmlns="" id="{436B9E79-623B-4909-8E45-2DF8DAF6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80312" y="548680"/>
            <a:ext cx="1261426" cy="8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47635B5-3E2A-49A2-B313-0ECD2C23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482" y="3782646"/>
            <a:ext cx="2609156" cy="1691204"/>
          </a:xfrm>
          <a:custGeom>
            <a:avLst/>
            <a:gdLst>
              <a:gd name="connsiteX0" fmla="*/ 450267 w 7135561"/>
              <a:gd name="connsiteY0" fmla="*/ 0 h 6858001"/>
              <a:gd name="connsiteX1" fmla="*/ 7135561 w 7135561"/>
              <a:gd name="connsiteY1" fmla="*/ 0 h 6858001"/>
              <a:gd name="connsiteX2" fmla="*/ 7135561 w 7135561"/>
              <a:gd name="connsiteY2" fmla="*/ 6858001 h 6858001"/>
              <a:gd name="connsiteX3" fmla="*/ 98089 w 7135561"/>
              <a:gd name="connsiteY3" fmla="*/ 6858001 h 6858001"/>
              <a:gd name="connsiteX4" fmla="*/ 1873508 w 7135561"/>
              <a:gd name="connsiteY4" fmla="*/ 4521201 h 6858001"/>
              <a:gd name="connsiteX5" fmla="*/ 0 w 7135561"/>
              <a:gd name="connsiteY5" fmla="*/ 0 h 6858001"/>
              <a:gd name="connsiteX6" fmla="*/ 450267 w 7135561"/>
              <a:gd name="connsiteY6" fmla="*/ 0 h 6858001"/>
              <a:gd name="connsiteX7" fmla="*/ 0 w 7135561"/>
              <a:gd name="connsiteY7" fmla="*/ 48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5561" h="6858001">
                <a:moveTo>
                  <a:pt x="450267" y="0"/>
                </a:moveTo>
                <a:lnTo>
                  <a:pt x="7135561" y="0"/>
                </a:lnTo>
                <a:lnTo>
                  <a:pt x="7135561" y="6858001"/>
                </a:lnTo>
                <a:lnTo>
                  <a:pt x="98089" y="6858001"/>
                </a:lnTo>
                <a:lnTo>
                  <a:pt x="1873508" y="4521201"/>
                </a:lnTo>
                <a:close/>
                <a:moveTo>
                  <a:pt x="0" y="0"/>
                </a:moveTo>
                <a:lnTo>
                  <a:pt x="450267" y="0"/>
                </a:lnTo>
                <a:lnTo>
                  <a:pt x="0" y="4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209EDCB-0B88-46F0-99C8-0ABAFDAA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44687" y="1370238"/>
            <a:ext cx="2658857" cy="1771635"/>
          </a:xfrm>
          <a:custGeom>
            <a:avLst/>
            <a:gdLst>
              <a:gd name="connsiteX0" fmla="*/ 450267 w 7135561"/>
              <a:gd name="connsiteY0" fmla="*/ 0 h 6858001"/>
              <a:gd name="connsiteX1" fmla="*/ 7135561 w 7135561"/>
              <a:gd name="connsiteY1" fmla="*/ 0 h 6858001"/>
              <a:gd name="connsiteX2" fmla="*/ 7135561 w 7135561"/>
              <a:gd name="connsiteY2" fmla="*/ 6858001 h 6858001"/>
              <a:gd name="connsiteX3" fmla="*/ 98089 w 7135561"/>
              <a:gd name="connsiteY3" fmla="*/ 6858001 h 6858001"/>
              <a:gd name="connsiteX4" fmla="*/ 1873508 w 7135561"/>
              <a:gd name="connsiteY4" fmla="*/ 4521201 h 6858001"/>
              <a:gd name="connsiteX5" fmla="*/ 0 w 7135561"/>
              <a:gd name="connsiteY5" fmla="*/ 0 h 6858001"/>
              <a:gd name="connsiteX6" fmla="*/ 450267 w 7135561"/>
              <a:gd name="connsiteY6" fmla="*/ 0 h 6858001"/>
              <a:gd name="connsiteX7" fmla="*/ 0 w 7135561"/>
              <a:gd name="connsiteY7" fmla="*/ 48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5561" h="6858001">
                <a:moveTo>
                  <a:pt x="450267" y="0"/>
                </a:moveTo>
                <a:lnTo>
                  <a:pt x="7135561" y="0"/>
                </a:lnTo>
                <a:lnTo>
                  <a:pt x="7135561" y="6858001"/>
                </a:lnTo>
                <a:lnTo>
                  <a:pt x="98089" y="6858001"/>
                </a:lnTo>
                <a:lnTo>
                  <a:pt x="1873508" y="4521201"/>
                </a:lnTo>
                <a:close/>
                <a:moveTo>
                  <a:pt x="0" y="0"/>
                </a:moveTo>
                <a:lnTo>
                  <a:pt x="450267" y="0"/>
                </a:lnTo>
                <a:lnTo>
                  <a:pt x="0" y="4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955524"/>
            <a:ext cx="898443" cy="5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576" y="6926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E’ da Considerarsi: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1560" y="148478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Propedeutico al Progetto «Olimpiadi Interaziendali»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44" y="3717032"/>
            <a:ext cx="2376264" cy="2376264"/>
          </a:xfrm>
          <a:prstGeom prst="round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1336" y="197805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Permette di valutare, tra le altre cose, la partecipazione e l’interesse del team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aziendale all’iniziativa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di Giugno 2019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55576" y="28049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E’ da considerarsi parte di un progetto più grande (progetto intero) quest’ultimo suddiviso in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it-IT" dirty="0">
                <a:solidFill>
                  <a:schemeClr val="accent3">
                    <a:lumMod val="75000"/>
                  </a:schemeClr>
                </a:solidFill>
              </a:rPr>
              <a:t>fasi</a:t>
            </a:r>
          </a:p>
        </p:txBody>
      </p:sp>
    </p:spTree>
    <p:extLst>
      <p:ext uri="{BB962C8B-B14F-4D97-AF65-F5344CB8AC3E}">
        <p14:creationId xmlns:p14="http://schemas.microsoft.com/office/powerpoint/2010/main" val="40792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5955524"/>
            <a:ext cx="898443" cy="51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683568" y="5486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PROGETTO INTERO: </a:t>
            </a:r>
            <a:r>
              <a:rPr kumimoji="0" lang="it-IT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 </a:t>
            </a:r>
            <a:r>
              <a:rPr kumimoji="0" lang="it-IT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FASI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</a:t>
            </a: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836713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it-IT" sz="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endParaRPr lang="it-IT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Fase Osservazione. Si valuta la Partecipazione aziendale del Team aziendale;</a:t>
            </a:r>
          </a:p>
          <a:p>
            <a:pPr marL="400050" indent="-400050">
              <a:buFont typeface="+mj-lt"/>
              <a:buAutoNum type="romanUcPeriod"/>
            </a:pP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Realizzazione del confronto interaziendale sportivo «</a:t>
            </a:r>
            <a:r>
              <a:rPr lang="it-IT" sz="1600" b="1" dirty="0" err="1" smtClean="0">
                <a:solidFill>
                  <a:schemeClr val="accent3">
                    <a:lumMod val="75000"/>
                  </a:schemeClr>
                </a:solidFill>
              </a:rPr>
              <a:t>Let</a:t>
            </a:r>
            <a:r>
              <a:rPr lang="it-IT" sz="1600" b="1" dirty="0" smtClean="0">
                <a:solidFill>
                  <a:schemeClr val="accent3">
                    <a:lumMod val="75000"/>
                  </a:schemeClr>
                </a:solidFill>
              </a:rPr>
              <a:t>’s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accent3">
                    <a:lumMod val="75000"/>
                  </a:schemeClr>
                </a:solidFill>
              </a:rPr>
              <a:t>GO San Luca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»;</a:t>
            </a:r>
            <a:endParaRPr lang="it-IT" sz="900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 startAt="3"/>
            </a:pPr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Strutturazione e Condivisione di un piano d’azione 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funzionale </a:t>
            </a:r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all’obiettivo finale: Olimpiadi Interaziendali. Condivisione di esperienze formative e sportive finalizzate a stimolare e migliorare la qualità della vita e lo stile di vita dei singoli dipendenti e del team 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aziendale. 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(3 mesi ± 3 eventi formativi</a:t>
            </a:r>
            <a:r>
              <a:rPr lang="it-IT" sz="1100" dirty="0" smtClean="0">
                <a:solidFill>
                  <a:schemeClr val="accent3">
                    <a:lumMod val="75000"/>
                  </a:schemeClr>
                </a:solidFill>
              </a:rPr>
              <a:t>);</a:t>
            </a:r>
            <a:endParaRPr lang="it-IT" sz="1000" dirty="0">
              <a:solidFill>
                <a:schemeClr val="accent3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 startAt="3"/>
            </a:pPr>
            <a:r>
              <a:rPr lang="it-IT" sz="1600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Olimpiadi Interaziendali 2019 </a:t>
            </a:r>
            <a:r>
              <a:rPr lang="it-IT" sz="1600" dirty="0">
                <a:solidFill>
                  <a:schemeClr val="accent3">
                    <a:lumMod val="75000"/>
                  </a:schemeClr>
                </a:solidFill>
              </a:rPr>
              <a:t>comprensivo 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</a:rPr>
              <a:t>di 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WAOM 2019 </a:t>
            </a:r>
            <a:r>
              <a:rPr lang="it-IT" sz="11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it-IT" sz="1100" dirty="0">
                <a:solidFill>
                  <a:schemeClr val="accent3">
                    <a:lumMod val="75000"/>
                  </a:schemeClr>
                </a:solidFill>
              </a:rPr>
              <a:t>21/22 Giugno 2019)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62" y="4725144"/>
            <a:ext cx="2333811" cy="1555874"/>
          </a:xfrm>
          <a:prstGeom prst="round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67544" y="4177427"/>
            <a:ext cx="83872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>
                <a:solidFill>
                  <a:schemeClr val="accent3">
                    <a:lumMod val="75000"/>
                  </a:schemeClr>
                </a:solidFill>
              </a:rPr>
              <a:t>Incremento </a:t>
            </a:r>
            <a:r>
              <a:rPr lang="it-IT" sz="2500" b="1" dirty="0" smtClean="0">
                <a:solidFill>
                  <a:schemeClr val="accent3">
                    <a:lumMod val="75000"/>
                  </a:schemeClr>
                </a:solidFill>
              </a:rPr>
              <a:t>Benessere e + Risultati </a:t>
            </a:r>
            <a:r>
              <a:rPr lang="it-IT" sz="2500" b="1" dirty="0">
                <a:solidFill>
                  <a:schemeClr val="accent3">
                    <a:lumMod val="75000"/>
                  </a:schemeClr>
                </a:solidFill>
              </a:rPr>
              <a:t>Aziendali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32A5946-18AB-4C3F-B9AB-3CA41EF00EE5}"/>
              </a:ext>
            </a:extLst>
          </p:cNvPr>
          <p:cNvSpPr/>
          <p:nvPr/>
        </p:nvSpPr>
        <p:spPr>
          <a:xfrm>
            <a:off x="656517" y="1163695"/>
            <a:ext cx="495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- Olimpiadi Interaziendali 2019”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>
            <a:off x="4355976" y="4005064"/>
            <a:ext cx="288032" cy="28692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656517" y="62873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 </a:t>
            </a:r>
            <a:r>
              <a:rPr kumimoji="0" lang="it-IT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FASE </a:t>
            </a: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(RS</a:t>
            </a:r>
            <a:r>
              <a:rPr kumimoji="0" lang="it-IT" b="1" i="1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OI 2019)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i="1" baseline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8 </a:t>
            </a:r>
            <a:r>
              <a:rPr lang="it-IT" b="1" i="1" baseline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Marzo 2019</a:t>
            </a: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</a:t>
            </a: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0035 0.122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0035 0.122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 animBg="1"/>
      <p:bldP spid="10" grpId="2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2418</TotalTime>
  <Words>611</Words>
  <Application>Microsoft Office PowerPoint</Application>
  <PresentationFormat>Presentazione su schermo (4:3)</PresentationFormat>
  <Paragraphs>121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Astro</vt:lpstr>
      <vt:lpstr>Presentazione standard di PowerPoint</vt:lpstr>
      <vt:lpstr>Presentazione standard di PowerPoint</vt:lpstr>
      <vt:lpstr>&gt; 5 aziende si confrontano </vt:lpstr>
      <vt:lpstr>Presentazione standard di PowerPoint</vt:lpstr>
      <vt:lpstr>Presentazione standard di PowerPoint</vt:lpstr>
      <vt:lpstr>IL CONFRONTO SPORTIVO</vt:lpstr>
      <vt:lpstr>“Let’s GO SAN LUCA”  Military Fitness + Scale Di San Luca</vt:lpstr>
      <vt:lpstr>Presentazione standard di PowerPoint</vt:lpstr>
      <vt:lpstr>Presentazione standard di PowerPoint</vt:lpstr>
      <vt:lpstr>COME AGIREMO? 3° fase</vt:lpstr>
      <vt:lpstr>+ ENERGIA  individuo</vt:lpstr>
      <vt:lpstr>GLI STRUMENTI DIGITALI</vt:lpstr>
      <vt:lpstr>DISPONIBILITA’ DI SPAZI ( RICHIESTA )</vt:lpstr>
      <vt:lpstr>DETTAGLI     PROGETTO:</vt:lpstr>
      <vt:lpstr>       INVESTIMENTO: </vt:lpstr>
      <vt:lpstr>Presentazione standard di PowerPoint</vt:lpstr>
      <vt:lpstr>Grazie per l’attenzione.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One per Hera</dc:title>
  <dc:creator>Palladium .</dc:creator>
  <cp:lastModifiedBy>Nicola</cp:lastModifiedBy>
  <cp:revision>433</cp:revision>
  <cp:lastPrinted>2017-05-12T07:21:02Z</cp:lastPrinted>
  <dcterms:created xsi:type="dcterms:W3CDTF">2016-11-18T11:37:16Z</dcterms:created>
  <dcterms:modified xsi:type="dcterms:W3CDTF">2019-02-26T07:16:27Z</dcterms:modified>
</cp:coreProperties>
</file>